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63" r:id="rId3"/>
    <p:sldId id="270" r:id="rId4"/>
    <p:sldId id="271" r:id="rId5"/>
    <p:sldId id="264" r:id="rId6"/>
    <p:sldId id="267" r:id="rId7"/>
    <p:sldId id="269" r:id="rId8"/>
    <p:sldId id="272" r:id="rId9"/>
    <p:sldId id="273" r:id="rId10"/>
    <p:sldId id="268" r:id="rId11"/>
    <p:sldId id="25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Gameiro%20Nicolas\Documents\EPSA\STUF2019\RSP.xlsm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fr-FR" sz="2800">
                <a:solidFill>
                  <a:srgbClr val="FF0000"/>
                </a:solidFill>
                <a:latin typeface="Century Gothic" panose="020B0502020202020204" pitchFamily="34" charset="0"/>
              </a:rPr>
              <a:t>Statistique Fabrication</a:t>
            </a:r>
          </a:p>
        </c:rich>
      </c:tx>
      <c:layout>
        <c:manualLayout>
          <c:xMode val="edge"/>
          <c:yMode val="edge"/>
          <c:x val="1.6256233567750657E-2"/>
          <c:y val="1.91846522781774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view3D>
      <c:rotX val="20"/>
      <c:rotY val="40"/>
      <c:depthPercent val="12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1163919663657247E-2"/>
          <c:y val="0.19527710115372268"/>
          <c:w val="0.85356459289833519"/>
          <c:h val="0.59775505507808979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Statistiques!$B$5</c:f>
              <c:strCache>
                <c:ptCount val="1"/>
                <c:pt idx="0">
                  <c:v>La Mache Laser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Statistiques!$B$6:$B$16</c:f>
              <c:numCache>
                <c:formatCode>General</c:formatCode>
                <c:ptCount val="11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27</c:v>
                </c:pt>
                <c:pt idx="6">
                  <c:v>30</c:v>
                </c:pt>
                <c:pt idx="7">
                  <c:v>1</c:v>
                </c:pt>
                <c:pt idx="8">
                  <c:v>6</c:v>
                </c:pt>
                <c:pt idx="9">
                  <c:v>10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538-4A57-9246-C9BC2058CE75}"/>
            </c:ext>
          </c:extLst>
        </c:ser>
        <c:ser>
          <c:idx val="1"/>
          <c:order val="1"/>
          <c:tx>
            <c:strRef>
              <c:f>Statistiques!$C$5</c:f>
              <c:strCache>
                <c:ptCount val="1"/>
                <c:pt idx="0">
                  <c:v>Boisard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Statistiques!$C$6:$C$16</c:f>
              <c:numCache>
                <c:formatCode>General</c:formatCode>
                <c:ptCount val="11"/>
                <c:pt idx="0">
                  <c:v>#N/A</c:v>
                </c:pt>
                <c:pt idx="1">
                  <c:v>3</c:v>
                </c:pt>
                <c:pt idx="2">
                  <c:v>3</c:v>
                </c:pt>
                <c:pt idx="3">
                  <c:v>#N/A</c:v>
                </c:pt>
                <c:pt idx="4">
                  <c:v>#N/A</c:v>
                </c:pt>
                <c:pt idx="5">
                  <c:v>2</c:v>
                </c:pt>
                <c:pt idx="6">
                  <c:v>12</c:v>
                </c:pt>
                <c:pt idx="7">
                  <c:v>#N/A</c:v>
                </c:pt>
                <c:pt idx="8">
                  <c:v>#N/A</c:v>
                </c:pt>
                <c:pt idx="9">
                  <c:v>7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538-4A57-9246-C9BC2058CE75}"/>
            </c:ext>
          </c:extLst>
        </c:ser>
        <c:ser>
          <c:idx val="2"/>
          <c:order val="2"/>
          <c:tx>
            <c:strRef>
              <c:f>Statistiques!$D$5</c:f>
              <c:strCache>
                <c:ptCount val="1"/>
                <c:pt idx="0">
                  <c:v>La Mache Prod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Statistiques!$D$6:$D$16</c:f>
              <c:numCache>
                <c:formatCode>General</c:formatCode>
                <c:ptCount val="11"/>
                <c:pt idx="0">
                  <c:v>1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4</c:v>
                </c:pt>
                <c:pt idx="6">
                  <c:v>14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B538-4A57-9246-C9BC2058CE75}"/>
            </c:ext>
          </c:extLst>
        </c:ser>
        <c:ser>
          <c:idx val="3"/>
          <c:order val="3"/>
          <c:tx>
            <c:strRef>
              <c:f>Statistiques!$E$5</c:f>
              <c:strCache>
                <c:ptCount val="1"/>
                <c:pt idx="0">
                  <c:v>Alpen'Tech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Statistiques!$A$6:$A$16</c:f>
              <c:strCache>
                <c:ptCount val="11"/>
                <c:pt idx="0">
                  <c:v>Pas de MEP</c:v>
                </c:pt>
                <c:pt idx="1">
                  <c:v>MEP en cours</c:v>
                </c:pt>
                <c:pt idx="2">
                  <c:v>MEP terminée à vérifier </c:v>
                </c:pt>
                <c:pt idx="3">
                  <c:v>MEP vérifiée</c:v>
                </c:pt>
                <c:pt idx="4">
                  <c:v>Brut approvisionné</c:v>
                </c:pt>
                <c:pt idx="5">
                  <c:v>MEP validée</c:v>
                </c:pt>
                <c:pt idx="6">
                  <c:v>En production</c:v>
                </c:pt>
                <c:pt idx="7">
                  <c:v>Production terminée</c:v>
                </c:pt>
                <c:pt idx="8">
                  <c:v>Pièce vérifiée</c:v>
                </c:pt>
                <c:pt idx="9">
                  <c:v>Pièce pesée</c:v>
                </c:pt>
                <c:pt idx="10">
                  <c:v>En kit de montage</c:v>
                </c:pt>
              </c:strCache>
            </c:strRef>
          </c:cat>
          <c:val>
            <c:numRef>
              <c:f>Statistiques!$E$6:$E$16</c:f>
              <c:numCache>
                <c:formatCode>General</c:formatCode>
                <c:ptCount val="11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6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B538-4A57-9246-C9BC2058CE7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shape val="box"/>
        <c:axId val="314005024"/>
        <c:axId val="313998496"/>
        <c:axId val="454275408"/>
      </c:bar3DChart>
      <c:catAx>
        <c:axId val="314005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313998496"/>
        <c:crosses val="autoZero"/>
        <c:auto val="1"/>
        <c:lblAlgn val="ctr"/>
        <c:lblOffset val="100"/>
        <c:noMultiLvlLbl val="0"/>
      </c:catAx>
      <c:valAx>
        <c:axId val="313998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314005024"/>
        <c:crosses val="autoZero"/>
        <c:crossBetween val="between"/>
      </c:valAx>
      <c:serAx>
        <c:axId val="454275408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313998496"/>
        <c:crosses val="autoZero"/>
      </c:ser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80409027001052169"/>
          <c:y val="0.23468382663442616"/>
          <c:w val="0.17916817283946918"/>
          <c:h val="0.429073619160587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jpe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19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180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31516" y="6390868"/>
            <a:ext cx="9268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22/01/2019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0632" y="6422854"/>
            <a:ext cx="43988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2576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60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31516" y="6390868"/>
            <a:ext cx="9268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22/01/2019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0632" y="6422854"/>
            <a:ext cx="43988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59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2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0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9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/>
          <a:lstStyle/>
          <a:p>
            <a:fld id="{96DFF08F-DC6B-4601-B491-B0F83F6DD2DA}" type="datetimeFigureOut">
              <a:rPr lang="en-US" smtClean="0"/>
              <a:t>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5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31516" y="6390868"/>
            <a:ext cx="9268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22/01/2019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0632" y="6422854"/>
            <a:ext cx="43988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84" y="6390868"/>
            <a:ext cx="1887342" cy="39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5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4311" y="4555719"/>
            <a:ext cx="10258855" cy="690049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latin typeface="Century Gothic" panose="020B0502020202020204" pitchFamily="34" charset="0"/>
              </a:rPr>
              <a:t>Point sur le projet</a:t>
            </a:r>
            <a:endParaRPr lang="fr-FR" sz="3600" b="1" dirty="0"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6" y="2181525"/>
            <a:ext cx="7616167" cy="1602502"/>
          </a:xfrm>
          <a:prstGeom prst="rect">
            <a:avLst/>
          </a:prstGeom>
        </p:spPr>
      </p:pic>
      <p:sp>
        <p:nvSpPr>
          <p:cNvPr id="5" name="Sous-titre 2"/>
          <p:cNvSpPr txBox="1">
            <a:spLocks/>
          </p:cNvSpPr>
          <p:nvPr/>
        </p:nvSpPr>
        <p:spPr>
          <a:xfrm>
            <a:off x="986553" y="5393919"/>
            <a:ext cx="10258855" cy="690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 smtClean="0">
                <a:latin typeface="Century Gothic" panose="020B0502020202020204" pitchFamily="34" charset="0"/>
              </a:rPr>
              <a:t>Mercredi 6 Février </a:t>
            </a:r>
            <a:r>
              <a:rPr lang="fr-FR" sz="3200" dirty="0" smtClean="0">
                <a:latin typeface="Century Gothic" panose="020B0502020202020204" pitchFamily="34" charset="0"/>
              </a:rPr>
              <a:t>2019</a:t>
            </a:r>
            <a:endParaRPr lang="fr-FR" sz="3200" dirty="0">
              <a:latin typeface="Century Gothic" panose="020B0502020202020204" pitchFamily="34" charset="0"/>
            </a:endParaRPr>
          </a:p>
        </p:txBody>
      </p:sp>
      <p:pic>
        <p:nvPicPr>
          <p:cNvPr id="6" name="Espace réservé du contenu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74" y="2394860"/>
            <a:ext cx="1129673" cy="117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7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Disponibilité Compétition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618" y="2011363"/>
            <a:ext cx="8063177" cy="4206875"/>
          </a:xfrm>
        </p:spPr>
      </p:pic>
    </p:spTree>
    <p:extLst>
      <p:ext uri="{BB962C8B-B14F-4D97-AF65-F5344CB8AC3E}">
        <p14:creationId xmlns:p14="http://schemas.microsoft.com/office/powerpoint/2010/main" val="61023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idx="4294967295"/>
          </p:nvPr>
        </p:nvSpPr>
        <p:spPr>
          <a:xfrm>
            <a:off x="5165725" y="381000"/>
            <a:ext cx="7026275" cy="1508125"/>
          </a:xfrm>
        </p:spPr>
        <p:txBody>
          <a:bodyPr/>
          <a:lstStyle/>
          <a:p>
            <a:r>
              <a:rPr lang="fr-FR" b="1" dirty="0" smtClean="0">
                <a:latin typeface="Century Gothic" panose="020B0502020202020204" pitchFamily="34" charset="0"/>
              </a:rPr>
              <a:t>Pour le top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279787" y="2524715"/>
            <a:ext cx="7632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 smtClean="0">
                <a:latin typeface="Century Gothic" panose="020B0502020202020204" pitchFamily="34" charset="0"/>
              </a:rPr>
              <a:t>Questions ?</a:t>
            </a:r>
            <a:endParaRPr lang="fr-FR" sz="9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l’avancée de la production</a:t>
            </a:r>
            <a:endParaRPr lang="fr-FR" dirty="0"/>
          </a:p>
        </p:txBody>
      </p:sp>
      <p:graphicFrame>
        <p:nvGraphicFramePr>
          <p:cNvPr id="11" name="Graphique 10">
            <a:extLst>
              <a:ext uri="{FF2B5EF4-FFF2-40B4-BE49-F238E27FC236}">
                <a16:creationId xmlns:xdr="http://schemas.openxmlformats.org/drawingml/2006/spreadsheetDrawing" xmlns="" xmlns:a16="http://schemas.microsoft.com/office/drawing/2014/main" xmlns:lc="http://schemas.openxmlformats.org/drawingml/2006/lockedCanvas" id="{00000000-0008-0000-01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7345360"/>
              </p:ext>
            </p:extLst>
          </p:nvPr>
        </p:nvGraphicFramePr>
        <p:xfrm>
          <a:off x="385327" y="173455"/>
          <a:ext cx="11339447" cy="59746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847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Réalisation des commandes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>
                <a:latin typeface="Raleway" panose="020B0503030101060003" pitchFamily="34" charset="0"/>
              </a:rPr>
              <a:t>LAS : </a:t>
            </a:r>
            <a:r>
              <a:rPr lang="fr-FR" dirty="0" err="1" smtClean="0">
                <a:latin typeface="Raleway" panose="020B0503030101060003" pitchFamily="34" charset="0"/>
              </a:rPr>
              <a:t>Beringer</a:t>
            </a:r>
            <a:r>
              <a:rPr lang="fr-FR" dirty="0" smtClean="0">
                <a:latin typeface="Raleway" panose="020B0503030101060003" pitchFamily="34" charset="0"/>
              </a:rPr>
              <a:t>, </a:t>
            </a:r>
            <a:r>
              <a:rPr lang="fr-FR" dirty="0" smtClean="0">
                <a:latin typeface="Raleway" panose="020B0503030101060003" pitchFamily="34" charset="0"/>
              </a:rPr>
              <a:t>SKF, </a:t>
            </a:r>
            <a:r>
              <a:rPr lang="fr-FR" dirty="0" err="1" smtClean="0">
                <a:latin typeface="Raleway" panose="020B0503030101060003" pitchFamily="34" charset="0"/>
              </a:rPr>
              <a:t>Ohlins</a:t>
            </a:r>
            <a:endParaRPr lang="fr-FR" dirty="0" smtClean="0">
              <a:latin typeface="Raleway" panose="020B0503030101060003" pitchFamily="34" charset="0"/>
            </a:endParaRPr>
          </a:p>
          <a:p>
            <a:r>
              <a:rPr lang="fr-FR" dirty="0" smtClean="0">
                <a:latin typeface="Raleway" panose="020B0503030101060003" pitchFamily="34" charset="0"/>
              </a:rPr>
              <a:t>Motorisation : </a:t>
            </a:r>
            <a:r>
              <a:rPr lang="fr-FR" dirty="0" smtClean="0">
                <a:latin typeface="Raleway" panose="020B0503030101060003" pitchFamily="34" charset="0"/>
              </a:rPr>
              <a:t>RVC, Reverchon, </a:t>
            </a:r>
            <a:r>
              <a:rPr lang="fr-FR" dirty="0" err="1" smtClean="0">
                <a:latin typeface="Raleway" panose="020B0503030101060003" pitchFamily="34" charset="0"/>
              </a:rPr>
              <a:t>Maxxess</a:t>
            </a:r>
            <a:r>
              <a:rPr lang="fr-FR" dirty="0" smtClean="0">
                <a:latin typeface="Raleway" panose="020B0503030101060003" pitchFamily="34" charset="0"/>
              </a:rPr>
              <a:t>, </a:t>
            </a:r>
            <a:endParaRPr lang="fr-FR" dirty="0" smtClean="0">
              <a:latin typeface="Raleway" panose="020B0503030101060003" pitchFamily="34" charset="0"/>
            </a:endParaRPr>
          </a:p>
          <a:p>
            <a:r>
              <a:rPr lang="fr-FR" dirty="0" smtClean="0">
                <a:latin typeface="Raleway" panose="020B0503030101060003" pitchFamily="34" charset="0"/>
              </a:rPr>
              <a:t>Frame : Carrosserie (carbone)</a:t>
            </a:r>
          </a:p>
          <a:p>
            <a:r>
              <a:rPr lang="fr-FR" dirty="0" err="1" smtClean="0">
                <a:latin typeface="Raleway" panose="020B0503030101060003" pitchFamily="34" charset="0"/>
              </a:rPr>
              <a:t>Elec</a:t>
            </a:r>
            <a:r>
              <a:rPr lang="fr-FR" dirty="0" smtClean="0">
                <a:latin typeface="Raleway" panose="020B0503030101060003" pitchFamily="34" charset="0"/>
              </a:rPr>
              <a:t> : RS, </a:t>
            </a:r>
            <a:r>
              <a:rPr lang="fr-FR" dirty="0" err="1" smtClean="0">
                <a:latin typeface="Raleway" panose="020B0503030101060003" pitchFamily="34" charset="0"/>
              </a:rPr>
              <a:t>Mouser</a:t>
            </a:r>
            <a:r>
              <a:rPr lang="fr-FR" dirty="0" smtClean="0">
                <a:latin typeface="Raleway" panose="020B0503030101060003" pitchFamily="34" charset="0"/>
              </a:rPr>
              <a:t> (devis pour </a:t>
            </a:r>
            <a:r>
              <a:rPr lang="fr-FR" dirty="0" err="1" smtClean="0">
                <a:latin typeface="Raleway" panose="020B0503030101060003" pitchFamily="34" charset="0"/>
              </a:rPr>
              <a:t>bron</a:t>
            </a:r>
            <a:r>
              <a:rPr lang="fr-FR" dirty="0" smtClean="0">
                <a:latin typeface="Raleway" panose="020B0503030101060003" pitchFamily="34" charset="0"/>
              </a:rPr>
              <a:t> prêt)</a:t>
            </a:r>
            <a:endParaRPr lang="fr-FR" dirty="0">
              <a:latin typeface="Raleway" panose="020B05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90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Réalisation des commandes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01" y="2972743"/>
            <a:ext cx="6339131" cy="3083258"/>
          </a:xfr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843" y="2111541"/>
            <a:ext cx="5003210" cy="394446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47701" y="2153652"/>
            <a:ext cx="6280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/>
              <a:t>Directeur Financier : </a:t>
            </a:r>
            <a:r>
              <a:rPr lang="fr-FR" sz="2400" dirty="0" smtClean="0"/>
              <a:t>Romain Martin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5821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Réalisation des gabarits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313195" y="1696371"/>
            <a:ext cx="5462336" cy="3641557"/>
          </a:xfrm>
          <a:prstGeom prst="rect">
            <a:avLst/>
          </a:prstGeom>
        </p:spPr>
      </p:pic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955" y="1993316"/>
            <a:ext cx="5609166" cy="4206875"/>
          </a:xfrm>
        </p:spPr>
      </p:pic>
    </p:spTree>
    <p:extLst>
      <p:ext uri="{BB962C8B-B14F-4D97-AF65-F5344CB8AC3E}">
        <p14:creationId xmlns:p14="http://schemas.microsoft.com/office/powerpoint/2010/main" val="499713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Calendrier EPSA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err="1" smtClean="0"/>
              <a:t>EPSAlten</a:t>
            </a:r>
            <a:r>
              <a:rPr lang="fr-FR" dirty="0" smtClean="0"/>
              <a:t> : ce soir 18h et jeudi 14h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Séance de roulage : Samedi 09/02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Formation dynamique véhicule 12/02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Soirée remerciement sponsors : 13/02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b="1" i="1" dirty="0" smtClean="0"/>
              <a:t>Vacances Centrale : 16/02 – 24/02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Début de l’intégration : retour des vacances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TOP Véhicule : 15/03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TOP Moteur : 01/04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Roll Out : 03/04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496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Démontage moto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1" b="21687"/>
          <a:stretch/>
        </p:blipFill>
        <p:spPr>
          <a:xfrm>
            <a:off x="7883823" y="2075446"/>
            <a:ext cx="3365703" cy="4432167"/>
          </a:xfrm>
        </p:spPr>
      </p:pic>
    </p:spTree>
    <p:extLst>
      <p:ext uri="{BB962C8B-B14F-4D97-AF65-F5344CB8AC3E}">
        <p14:creationId xmlns:p14="http://schemas.microsoft.com/office/powerpoint/2010/main" val="200110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TEAM WEAR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844" y="2011363"/>
            <a:ext cx="6562725" cy="4206875"/>
          </a:xfrm>
        </p:spPr>
      </p:pic>
    </p:spTree>
    <p:extLst>
      <p:ext uri="{BB962C8B-B14F-4D97-AF65-F5344CB8AC3E}">
        <p14:creationId xmlns:p14="http://schemas.microsoft.com/office/powerpoint/2010/main" val="251017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ROLL OUT : BRAIN STORMING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647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À bandes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Personnalisé 1">
      <a:majorFont>
        <a:latin typeface="Raleway"/>
        <a:ea typeface=""/>
        <a:cs typeface=""/>
      </a:majorFont>
      <a:minorFont>
        <a:latin typeface="Raleway"/>
        <a:ea typeface=""/>
        <a:cs typeface="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652</TotalTime>
  <Words>129</Words>
  <Application>Microsoft Office PowerPoint</Application>
  <PresentationFormat>Grand écran</PresentationFormat>
  <Paragraphs>28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Century Gothic</vt:lpstr>
      <vt:lpstr>Raleway</vt:lpstr>
      <vt:lpstr>Wingdings</vt:lpstr>
      <vt:lpstr>À bandes</vt:lpstr>
      <vt:lpstr>Présentation PowerPoint</vt:lpstr>
      <vt:lpstr>Point sur l’avancée de la production</vt:lpstr>
      <vt:lpstr>Réalisation des commandes</vt:lpstr>
      <vt:lpstr>Réalisation des commandes</vt:lpstr>
      <vt:lpstr>Réalisation des gabarits</vt:lpstr>
      <vt:lpstr>Calendrier EPSA</vt:lpstr>
      <vt:lpstr>Démontage moto</vt:lpstr>
      <vt:lpstr>TEAM WEAR</vt:lpstr>
      <vt:lpstr>ROLL OUT : BRAIN STORMING</vt:lpstr>
      <vt:lpstr>Disponibilité Compétition</vt:lpstr>
      <vt:lpstr>Pour le top projet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nicolas gameiro</cp:lastModifiedBy>
  <cp:revision>52</cp:revision>
  <dcterms:created xsi:type="dcterms:W3CDTF">2018-11-26T19:20:27Z</dcterms:created>
  <dcterms:modified xsi:type="dcterms:W3CDTF">2019-02-06T08:34:43Z</dcterms:modified>
</cp:coreProperties>
</file>

<file path=docProps/thumbnail.jpeg>
</file>